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3.xml" ContentType="application/vnd.openxmlformats-officedocument.drawingml.char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9" r:id="rId3"/>
    <p:sldId id="258" r:id="rId4"/>
    <p:sldId id="257"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684" autoAdjust="0"/>
  </p:normalViewPr>
  <p:slideViewPr>
    <p:cSldViewPr>
      <p:cViewPr varScale="1">
        <p:scale>
          <a:sx n="95" d="100"/>
          <a:sy n="95" d="100"/>
        </p:scale>
        <p:origin x="-214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http://sharepoint/Ops/ES/ECO_Reporting_Lib/4.%20Monthly%20SoS%20Report/8.%20October%202013/Monthly%20SoS%20Oct%20Templat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GB"/>
  <c:chart>
    <c:autoTitleDeleted val="1"/>
    <c:plotArea>
      <c:layout>
        <c:manualLayout>
          <c:layoutTarget val="inner"/>
          <c:xMode val="edge"/>
          <c:yMode val="edge"/>
          <c:x val="0.14284241255557345"/>
          <c:y val="6.2499884582831067E-2"/>
          <c:w val="0.55234921527666181"/>
          <c:h val="0.84633573572033138"/>
        </c:manualLayout>
      </c:layout>
      <c:doughnutChart>
        <c:varyColors val="1"/>
        <c:ser>
          <c:idx val="0"/>
          <c:order val="0"/>
          <c:dLbls>
            <c:txPr>
              <a:bodyPr/>
              <a:lstStyle/>
              <a:p>
                <a:pPr>
                  <a:defRPr sz="1400"/>
                </a:pPr>
                <a:endParaRPr lang="en-US"/>
              </a:p>
            </c:txPr>
            <c:showPercent val="1"/>
            <c:showLeaderLines val="1"/>
          </c:dLbls>
          <c:cat>
            <c:strRef>
              <c:f>Sheet1!$A$50:$A$53</c:f>
              <c:strCache>
                <c:ptCount val="4"/>
                <c:pt idx="0">
                  <c:v>Approved</c:v>
                </c:pt>
                <c:pt idx="1">
                  <c:v>With Suppliers</c:v>
                </c:pt>
                <c:pt idx="2">
                  <c:v>Further Checks</c:v>
                </c:pt>
                <c:pt idx="3">
                  <c:v>Being Processed</c:v>
                </c:pt>
              </c:strCache>
            </c:strRef>
          </c:cat>
          <c:val>
            <c:numRef>
              <c:f>Sheet1!$B$50:$B$53</c:f>
              <c:numCache>
                <c:formatCode>General</c:formatCode>
                <c:ptCount val="4"/>
                <c:pt idx="0">
                  <c:v>94305</c:v>
                </c:pt>
                <c:pt idx="1">
                  <c:v>53000</c:v>
                </c:pt>
                <c:pt idx="2">
                  <c:v>39000</c:v>
                </c:pt>
                <c:pt idx="3">
                  <c:v>8000</c:v>
                </c:pt>
              </c:numCache>
            </c:numRef>
          </c:val>
        </c:ser>
        <c:dLbls>
          <c:showPercent val="1"/>
        </c:dLbls>
        <c:firstSliceAng val="0"/>
        <c:holeSize val="50"/>
      </c:doughnutChart>
    </c:plotArea>
    <c:legend>
      <c:legendPos val="r"/>
      <c:layout>
        <c:manualLayout>
          <c:xMode val="edge"/>
          <c:yMode val="edge"/>
          <c:x val="0.76150342814291072"/>
          <c:y val="0.27241940034368667"/>
          <c:w val="0.21298636777545665"/>
          <c:h val="0.30923265536433353"/>
        </c:manualLayout>
      </c:layout>
      <c:txPr>
        <a:bodyPr/>
        <a:lstStyle/>
        <a:p>
          <a:pPr>
            <a:defRPr sz="1100"/>
          </a:pPr>
          <a:endParaRPr lang="en-US"/>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GB"/>
  <c:chart>
    <c:autoTitleDeleted val="1"/>
    <c:plotArea>
      <c:layout>
        <c:manualLayout>
          <c:layoutTarget val="inner"/>
          <c:xMode val="edge"/>
          <c:yMode val="edge"/>
          <c:x val="0.12688217026306817"/>
          <c:y val="5.4061864845116964E-2"/>
          <c:w val="0.78368231748809192"/>
          <c:h val="0.70485480520146704"/>
        </c:manualLayout>
      </c:layout>
      <c:barChart>
        <c:barDir val="col"/>
        <c:grouping val="clustered"/>
        <c:ser>
          <c:idx val="0"/>
          <c:order val="0"/>
          <c:cat>
            <c:strRef>
              <c:f>Sheet1!$A$4:$A$11</c:f>
              <c:strCache>
                <c:ptCount val="8"/>
                <c:pt idx="0">
                  <c:v>Loft Insulation</c:v>
                </c:pt>
                <c:pt idx="1">
                  <c:v>Boiler Replacement </c:v>
                </c:pt>
                <c:pt idx="2">
                  <c:v>Cavity Wall Insulation</c:v>
                </c:pt>
                <c:pt idx="3">
                  <c:v>HTTC</c:v>
                </c:pt>
                <c:pt idx="4">
                  <c:v>Solid Wall Insulation</c:v>
                </c:pt>
                <c:pt idx="5">
                  <c:v>Other Heating</c:v>
                </c:pt>
                <c:pt idx="6">
                  <c:v>Boiler Repair</c:v>
                </c:pt>
                <c:pt idx="7">
                  <c:v>Other Insulation</c:v>
                </c:pt>
              </c:strCache>
            </c:strRef>
          </c:cat>
          <c:val>
            <c:numRef>
              <c:f>Sheet1!$B$4:$B$11</c:f>
              <c:numCache>
                <c:formatCode>General</c:formatCode>
                <c:ptCount val="8"/>
                <c:pt idx="0">
                  <c:v>45021</c:v>
                </c:pt>
                <c:pt idx="1">
                  <c:v>24265</c:v>
                </c:pt>
                <c:pt idx="2">
                  <c:v>13854</c:v>
                </c:pt>
                <c:pt idx="3">
                  <c:v>5634</c:v>
                </c:pt>
                <c:pt idx="4">
                  <c:v>3774</c:v>
                </c:pt>
                <c:pt idx="5">
                  <c:v>1418</c:v>
                </c:pt>
                <c:pt idx="6">
                  <c:v>187</c:v>
                </c:pt>
                <c:pt idx="7">
                  <c:v>152</c:v>
                </c:pt>
              </c:numCache>
            </c:numRef>
          </c:val>
        </c:ser>
        <c:axId val="89953408"/>
        <c:axId val="89954944"/>
      </c:barChart>
      <c:catAx>
        <c:axId val="89953408"/>
        <c:scaling>
          <c:orientation val="minMax"/>
        </c:scaling>
        <c:axPos val="b"/>
        <c:majorTickMark val="none"/>
        <c:tickLblPos val="nextTo"/>
        <c:crossAx val="89954944"/>
        <c:crosses val="autoZero"/>
        <c:auto val="1"/>
        <c:lblAlgn val="ctr"/>
        <c:lblOffset val="100"/>
      </c:catAx>
      <c:valAx>
        <c:axId val="89954944"/>
        <c:scaling>
          <c:orientation val="minMax"/>
        </c:scaling>
        <c:axPos val="l"/>
        <c:majorGridlines/>
        <c:title>
          <c:tx>
            <c:rich>
              <a:bodyPr rot="-5400000" vert="horz"/>
              <a:lstStyle/>
              <a:p>
                <a:pPr>
                  <a:defRPr/>
                </a:pPr>
                <a:r>
                  <a:rPr lang="en-GB" sz="1200" dirty="0"/>
                  <a:t>No.</a:t>
                </a:r>
                <a:r>
                  <a:rPr lang="en-GB" sz="1200" baseline="0" dirty="0"/>
                  <a:t> Approved Measures</a:t>
                </a:r>
                <a:endParaRPr lang="en-GB" sz="1200" dirty="0"/>
              </a:p>
            </c:rich>
          </c:tx>
          <c:layout>
            <c:manualLayout>
              <c:xMode val="edge"/>
              <c:yMode val="edge"/>
              <c:x val="1.384326959130109E-2"/>
              <c:y val="0.27029408294647206"/>
            </c:manualLayout>
          </c:layout>
        </c:title>
        <c:numFmt formatCode="General" sourceLinked="1"/>
        <c:majorTickMark val="none"/>
        <c:tickLblPos val="nextTo"/>
        <c:crossAx val="89953408"/>
        <c:crosses val="autoZero"/>
        <c:crossBetween val="between"/>
      </c:valAx>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11008702219843138"/>
          <c:y val="0.11936893519429533"/>
          <c:w val="0.80668138943050793"/>
          <c:h val="0.64947972312956992"/>
        </c:manualLayout>
      </c:layout>
      <c:lineChart>
        <c:grouping val="standard"/>
        <c:ser>
          <c:idx val="0"/>
          <c:order val="0"/>
          <c:tx>
            <c:strRef>
              <c:f>'Fig 3. Progress Towards Target '!$B$2</c:f>
              <c:strCache>
                <c:ptCount val="1"/>
                <c:pt idx="0">
                  <c:v>% Towards CERO</c:v>
                </c:pt>
              </c:strCache>
            </c:strRef>
          </c:tx>
          <c:dLbls>
            <c:dLbl>
              <c:idx val="0"/>
              <c:layout/>
              <c:tx>
                <c:strRef>
                  <c:f>'Fig 3. Progress Towards Target '!$F$3</c:f>
                  <c:strCache>
                    <c:ptCount val="1"/>
                  </c:strCache>
                </c:strRef>
              </c:tx>
              <c:showVal val="1"/>
            </c:dLbl>
            <c:dLbl>
              <c:idx val="1"/>
              <c:layout/>
              <c:tx>
                <c:strRef>
                  <c:f>'Fig 3. Progress Towards Target '!$F$4</c:f>
                  <c:strCache>
                    <c:ptCount val="1"/>
                  </c:strCache>
                </c:strRef>
              </c:tx>
              <c:showVal val="1"/>
            </c:dLbl>
            <c:dLbl>
              <c:idx val="2"/>
              <c:layout/>
              <c:tx>
                <c:strRef>
                  <c:f>'Fig 3. Progress Towards Target '!$F$5</c:f>
                  <c:strCache>
                    <c:ptCount val="1"/>
                  </c:strCache>
                </c:strRef>
              </c:tx>
              <c:showVal val="1"/>
            </c:dLbl>
            <c:dLbl>
              <c:idx val="3"/>
              <c:layout/>
              <c:tx>
                <c:strRef>
                  <c:f>'Fig 3. Progress Towards Target '!$F$6</c:f>
                  <c:strCache>
                    <c:ptCount val="1"/>
                  </c:strCache>
                </c:strRef>
              </c:tx>
              <c:showVal val="1"/>
            </c:dLbl>
            <c:dLbl>
              <c:idx val="4"/>
              <c:layout/>
              <c:tx>
                <c:strRef>
                  <c:f>'Fig 3. Progress Towards Target '!$F$7</c:f>
                  <c:strCache>
                    <c:ptCount val="1"/>
                  </c:strCache>
                </c:strRef>
              </c:tx>
              <c:showVal val="1"/>
            </c:dLbl>
            <c:dLbl>
              <c:idx val="5"/>
              <c:layout/>
              <c:tx>
                <c:strRef>
                  <c:f>'Fig 3. Progress Towards Target '!$F$8</c:f>
                  <c:strCache>
                    <c:ptCount val="1"/>
                  </c:strCache>
                </c:strRef>
              </c:tx>
              <c:showVal val="1"/>
            </c:dLbl>
            <c:dLbl>
              <c:idx val="6"/>
              <c:layout/>
              <c:tx>
                <c:strRef>
                  <c:f>'Fig 3. Progress Towards Target '!$F$9</c:f>
                  <c:strCache>
                    <c:ptCount val="1"/>
                  </c:strCache>
                </c:strRef>
              </c:tx>
              <c:showVal val="1"/>
            </c:dLbl>
            <c:dLbl>
              <c:idx val="7"/>
              <c:layout/>
              <c:tx>
                <c:strRef>
                  <c:f>'Fig 3. Progress Towards Target '!$F$10</c:f>
                  <c:strCache>
                    <c:ptCount val="1"/>
                    <c:pt idx="0">
                      <c:v>1.84%</c:v>
                    </c:pt>
                  </c:strCache>
                </c:strRef>
              </c:tx>
              <c:numFmt formatCode="0.00%;;;" sourceLinked="0"/>
              <c:spPr/>
              <c:txPr>
                <a:bodyPr/>
                <a:lstStyle/>
                <a:p>
                  <a:pPr>
                    <a:defRPr sz="1100" b="1">
                      <a:solidFill>
                        <a:schemeClr val="accent1">
                          <a:lumMod val="75000"/>
                        </a:schemeClr>
                      </a:solidFill>
                    </a:defRPr>
                  </a:pPr>
                  <a:endParaRPr lang="en-US"/>
                </a:p>
              </c:txPr>
              <c:showVal val="1"/>
            </c:dLbl>
            <c:dLbl>
              <c:idx val="8"/>
              <c:tx>
                <c:strRef>
                  <c:f>'Fig 3. Progress Towards Target '!$F$11</c:f>
                  <c:strCache>
                    <c:ptCount val="1"/>
                  </c:strCache>
                </c:strRef>
              </c:tx>
              <c:showVal val="1"/>
            </c:dLbl>
            <c:dLbl>
              <c:idx val="9"/>
              <c:tx>
                <c:strRef>
                  <c:f>'Fig 3. Progress Towards Target '!$F$12</c:f>
                  <c:strCache>
                    <c:ptCount val="1"/>
                  </c:strCache>
                </c:strRef>
              </c:tx>
              <c:showVal val="1"/>
            </c:dLbl>
            <c:dLbl>
              <c:idx val="10"/>
              <c:tx>
                <c:strRef>
                  <c:f>'Fig 3. Progress Towards Target '!$F$13</c:f>
                  <c:strCache>
                    <c:ptCount val="1"/>
                  </c:strCache>
                </c:strRef>
              </c:tx>
              <c:showVal val="1"/>
            </c:dLbl>
            <c:dLbl>
              <c:idx val="11"/>
              <c:tx>
                <c:strRef>
                  <c:f>'Fig 3. Progress Towards Target '!$F$14</c:f>
                  <c:strCache>
                    <c:ptCount val="1"/>
                  </c:strCache>
                </c:strRef>
              </c:tx>
              <c:showVal val="1"/>
            </c:dLbl>
            <c:numFmt formatCode="0.00%;;;" sourceLinked="0"/>
            <c:txPr>
              <a:bodyPr/>
              <a:lstStyle/>
              <a:p>
                <a:pPr>
                  <a:defRPr sz="1100"/>
                </a:pPr>
                <a:endParaRPr lang="en-US"/>
              </a:p>
            </c:txPr>
            <c:showVal val="1"/>
          </c:dLbls>
          <c:cat>
            <c:strRef>
              <c:f>'Fig 3. Progress Towards Target '!$A$3:$A$14</c:f>
              <c:strCache>
                <c:ptCount val="12"/>
                <c:pt idx="0">
                  <c:v>Oct 12 - Jan 13</c:v>
                </c:pt>
                <c:pt idx="1">
                  <c:v>Feb-13</c:v>
                </c:pt>
                <c:pt idx="2">
                  <c:v>Mar-13</c:v>
                </c:pt>
                <c:pt idx="3">
                  <c:v>Apr-13</c:v>
                </c:pt>
                <c:pt idx="4">
                  <c:v>May-13</c:v>
                </c:pt>
                <c:pt idx="5">
                  <c:v>Jun-13</c:v>
                </c:pt>
                <c:pt idx="6">
                  <c:v>Jul-13</c:v>
                </c:pt>
                <c:pt idx="7">
                  <c:v>Aug-13</c:v>
                </c:pt>
                <c:pt idx="8">
                  <c:v>Sep-13</c:v>
                </c:pt>
                <c:pt idx="9">
                  <c:v>Oct-13</c:v>
                </c:pt>
                <c:pt idx="10">
                  <c:v>Nov-13</c:v>
                </c:pt>
                <c:pt idx="11">
                  <c:v>Dec-13</c:v>
                </c:pt>
              </c:strCache>
            </c:strRef>
          </c:cat>
          <c:val>
            <c:numRef>
              <c:f>'Monthly SoS Oct Template.xlsx'!PTT_Cero</c:f>
              <c:numCache>
                <c:formatCode>0.00%</c:formatCode>
                <c:ptCount val="8"/>
                <c:pt idx="0">
                  <c:v>0</c:v>
                </c:pt>
                <c:pt idx="1">
                  <c:v>0</c:v>
                </c:pt>
                <c:pt idx="2">
                  <c:v>0</c:v>
                </c:pt>
                <c:pt idx="3">
                  <c:v>2.685306778951835E-3</c:v>
                </c:pt>
                <c:pt idx="4">
                  <c:v>4.5155979277150555E-3</c:v>
                </c:pt>
                <c:pt idx="5">
                  <c:v>8.3838766367744649E-3</c:v>
                </c:pt>
                <c:pt idx="6">
                  <c:v>1.2710790353918047E-2</c:v>
                </c:pt>
                <c:pt idx="7">
                  <c:v>1.8368291790678205E-2</c:v>
                </c:pt>
              </c:numCache>
            </c:numRef>
          </c:val>
        </c:ser>
        <c:ser>
          <c:idx val="1"/>
          <c:order val="1"/>
          <c:tx>
            <c:strRef>
              <c:f>'Fig 3. Progress Towards Target '!$C$2</c:f>
              <c:strCache>
                <c:ptCount val="1"/>
                <c:pt idx="0">
                  <c:v>% Towards CSCO</c:v>
                </c:pt>
              </c:strCache>
            </c:strRef>
          </c:tx>
          <c:dLbls>
            <c:dLbl>
              <c:idx val="0"/>
              <c:layout/>
              <c:tx>
                <c:strRef>
                  <c:f>'Fig 3. Progress Towards Target '!$G$3</c:f>
                  <c:strCache>
                    <c:ptCount val="1"/>
                  </c:strCache>
                </c:strRef>
              </c:tx>
              <c:showVal val="1"/>
            </c:dLbl>
            <c:dLbl>
              <c:idx val="1"/>
              <c:layout/>
              <c:tx>
                <c:strRef>
                  <c:f>'Fig 3. Progress Towards Target '!$G$4</c:f>
                  <c:strCache>
                    <c:ptCount val="1"/>
                  </c:strCache>
                </c:strRef>
              </c:tx>
              <c:showVal val="1"/>
            </c:dLbl>
            <c:dLbl>
              <c:idx val="2"/>
              <c:layout/>
              <c:tx>
                <c:strRef>
                  <c:f>'Fig 3. Progress Towards Target '!$G$5</c:f>
                  <c:strCache>
                    <c:ptCount val="1"/>
                  </c:strCache>
                </c:strRef>
              </c:tx>
              <c:showVal val="1"/>
            </c:dLbl>
            <c:dLbl>
              <c:idx val="3"/>
              <c:layout>
                <c:manualLayout>
                  <c:x val="0"/>
                  <c:y val="-2.8429269432692798E-2"/>
                </c:manualLayout>
              </c:layout>
              <c:tx>
                <c:strRef>
                  <c:f>'Fig 3. Progress Towards Target '!$G$6</c:f>
                  <c:strCache>
                    <c:ptCount val="1"/>
                  </c:strCache>
                </c:strRef>
              </c:tx>
              <c:showVal val="1"/>
            </c:dLbl>
            <c:dLbl>
              <c:idx val="4"/>
              <c:layout/>
              <c:tx>
                <c:strRef>
                  <c:f>'Fig 3. Progress Towards Target '!$G$7</c:f>
                  <c:strCache>
                    <c:ptCount val="1"/>
                  </c:strCache>
                </c:strRef>
              </c:tx>
              <c:showVal val="1"/>
            </c:dLbl>
            <c:dLbl>
              <c:idx val="5"/>
              <c:layout/>
              <c:tx>
                <c:strRef>
                  <c:f>'Fig 3. Progress Towards Target '!$G$8</c:f>
                  <c:strCache>
                    <c:ptCount val="1"/>
                  </c:strCache>
                </c:strRef>
              </c:tx>
              <c:showVal val="1"/>
            </c:dLbl>
            <c:dLbl>
              <c:idx val="6"/>
              <c:layout/>
              <c:tx>
                <c:strRef>
                  <c:f>'Fig 3. Progress Towards Target '!$G$9</c:f>
                  <c:strCache>
                    <c:ptCount val="1"/>
                  </c:strCache>
                </c:strRef>
              </c:tx>
              <c:showVal val="1"/>
            </c:dLbl>
            <c:dLbl>
              <c:idx val="7"/>
              <c:layout>
                <c:manualLayout>
                  <c:x val="-1.182825841905867E-7"/>
                  <c:y val="1.5299648807082934E-2"/>
                </c:manualLayout>
              </c:layout>
              <c:tx>
                <c:strRef>
                  <c:f>'Fig 3. Progress Towards Target '!$G$10</c:f>
                  <c:strCache>
                    <c:ptCount val="1"/>
                    <c:pt idx="0">
                      <c:v>15.29%</c:v>
                    </c:pt>
                  </c:strCache>
                </c:strRef>
              </c:tx>
              <c:spPr/>
              <c:txPr>
                <a:bodyPr/>
                <a:lstStyle/>
                <a:p>
                  <a:pPr>
                    <a:defRPr sz="1100" b="1">
                      <a:solidFill>
                        <a:schemeClr val="accent2">
                          <a:lumMod val="75000"/>
                        </a:schemeClr>
                      </a:solidFill>
                    </a:defRPr>
                  </a:pPr>
                  <a:endParaRPr lang="en-US"/>
                </a:p>
              </c:txPr>
              <c:showVal val="1"/>
            </c:dLbl>
            <c:dLbl>
              <c:idx val="8"/>
              <c:tx>
                <c:strRef>
                  <c:f>'Fig 3. Progress Towards Target '!$G$11</c:f>
                  <c:strCache>
                    <c:ptCount val="1"/>
                  </c:strCache>
                </c:strRef>
              </c:tx>
              <c:showVal val="1"/>
            </c:dLbl>
            <c:dLbl>
              <c:idx val="9"/>
              <c:tx>
                <c:strRef>
                  <c:f>'Fig 3. Progress Towards Target '!$G$12</c:f>
                  <c:strCache>
                    <c:ptCount val="1"/>
                  </c:strCache>
                </c:strRef>
              </c:tx>
              <c:showVal val="1"/>
            </c:dLbl>
            <c:dLbl>
              <c:idx val="10"/>
              <c:tx>
                <c:strRef>
                  <c:f>'Fig 3. Progress Towards Target '!$G$13</c:f>
                  <c:strCache>
                    <c:ptCount val="1"/>
                  </c:strCache>
                </c:strRef>
              </c:tx>
              <c:showVal val="1"/>
            </c:dLbl>
            <c:dLbl>
              <c:idx val="11"/>
              <c:tx>
                <c:strRef>
                  <c:f>'Fig 3. Progress Towards Target '!$G$14</c:f>
                  <c:strCache>
                    <c:ptCount val="1"/>
                  </c:strCache>
                </c:strRef>
              </c:tx>
              <c:showVal val="1"/>
            </c:dLbl>
            <c:txPr>
              <a:bodyPr/>
              <a:lstStyle/>
              <a:p>
                <a:pPr>
                  <a:defRPr sz="1100"/>
                </a:pPr>
                <a:endParaRPr lang="en-US"/>
              </a:p>
            </c:txPr>
            <c:showVal val="1"/>
          </c:dLbls>
          <c:cat>
            <c:strRef>
              <c:f>'Fig 3. Progress Towards Target '!$A$3:$A$7</c:f>
              <c:strCache>
                <c:ptCount val="5"/>
                <c:pt idx="0">
                  <c:v>Oct 12 - Jan 13</c:v>
                </c:pt>
                <c:pt idx="1">
                  <c:v>Feb-13</c:v>
                </c:pt>
                <c:pt idx="2">
                  <c:v>Mar-13</c:v>
                </c:pt>
                <c:pt idx="3">
                  <c:v>Apr-13</c:v>
                </c:pt>
                <c:pt idx="4">
                  <c:v>May-13</c:v>
                </c:pt>
              </c:strCache>
            </c:strRef>
          </c:cat>
          <c:val>
            <c:numRef>
              <c:f>'Monthly SoS Oct Template.xlsx'!PTT_CSCO</c:f>
              <c:numCache>
                <c:formatCode>0.00%</c:formatCode>
                <c:ptCount val="8"/>
                <c:pt idx="0">
                  <c:v>0</c:v>
                </c:pt>
                <c:pt idx="1">
                  <c:v>0</c:v>
                </c:pt>
                <c:pt idx="2">
                  <c:v>0</c:v>
                </c:pt>
                <c:pt idx="3">
                  <c:v>5.0759855882974846E-2</c:v>
                </c:pt>
                <c:pt idx="4">
                  <c:v>5.8683165441895495E-2</c:v>
                </c:pt>
                <c:pt idx="5">
                  <c:v>8.9561316667764207E-2</c:v>
                </c:pt>
                <c:pt idx="6">
                  <c:v>0.12233747304071456</c:v>
                </c:pt>
                <c:pt idx="7">
                  <c:v>0.15294446005089354</c:v>
                </c:pt>
              </c:numCache>
            </c:numRef>
          </c:val>
        </c:ser>
        <c:ser>
          <c:idx val="2"/>
          <c:order val="2"/>
          <c:tx>
            <c:strRef>
              <c:f>'Fig 3. Progress Towards Target '!$D$2</c:f>
              <c:strCache>
                <c:ptCount val="1"/>
                <c:pt idx="0">
                  <c:v>% Towards HHCRO</c:v>
                </c:pt>
              </c:strCache>
            </c:strRef>
          </c:tx>
          <c:dLbls>
            <c:dLbl>
              <c:idx val="0"/>
              <c:layout/>
              <c:tx>
                <c:strRef>
                  <c:f>'Fig 3. Progress Towards Target '!$H$3</c:f>
                  <c:strCache>
                    <c:ptCount val="1"/>
                  </c:strCache>
                </c:strRef>
              </c:tx>
              <c:showVal val="1"/>
            </c:dLbl>
            <c:dLbl>
              <c:idx val="1"/>
              <c:layout/>
              <c:tx>
                <c:strRef>
                  <c:f>'Fig 3. Progress Towards Target '!$H$4</c:f>
                  <c:strCache>
                    <c:ptCount val="1"/>
                  </c:strCache>
                </c:strRef>
              </c:tx>
              <c:showVal val="1"/>
            </c:dLbl>
            <c:dLbl>
              <c:idx val="2"/>
              <c:layout/>
              <c:tx>
                <c:strRef>
                  <c:f>'Fig 3. Progress Towards Target '!$H$5</c:f>
                  <c:strCache>
                    <c:ptCount val="1"/>
                  </c:strCache>
                </c:strRef>
              </c:tx>
              <c:showVal val="1"/>
            </c:dLbl>
            <c:dLbl>
              <c:idx val="3"/>
              <c:layout>
                <c:manualLayout>
                  <c:x val="1.7497810362589105E-3"/>
                  <c:y val="-1.7057561659615725E-2"/>
                </c:manualLayout>
              </c:layout>
              <c:tx>
                <c:strRef>
                  <c:f>'Fig 3. Progress Towards Target '!$H$6</c:f>
                  <c:strCache>
                    <c:ptCount val="1"/>
                  </c:strCache>
                </c:strRef>
              </c:tx>
              <c:showVal val="1"/>
            </c:dLbl>
            <c:dLbl>
              <c:idx val="4"/>
              <c:layout/>
              <c:tx>
                <c:strRef>
                  <c:f>'Fig 3. Progress Towards Target '!$H$7</c:f>
                  <c:strCache>
                    <c:ptCount val="1"/>
                  </c:strCache>
                </c:strRef>
              </c:tx>
              <c:showVal val="1"/>
            </c:dLbl>
            <c:dLbl>
              <c:idx val="5"/>
              <c:layout/>
              <c:tx>
                <c:strRef>
                  <c:f>'Fig 3. Progress Towards Target '!$H$8</c:f>
                  <c:strCache>
                    <c:ptCount val="1"/>
                  </c:strCache>
                </c:strRef>
              </c:tx>
              <c:showVal val="1"/>
            </c:dLbl>
            <c:dLbl>
              <c:idx val="6"/>
              <c:layout/>
              <c:tx>
                <c:strRef>
                  <c:f>'Fig 3. Progress Towards Target '!$H$9</c:f>
                  <c:strCache>
                    <c:ptCount val="1"/>
                  </c:strCache>
                </c:strRef>
              </c:tx>
              <c:showVal val="1"/>
            </c:dLbl>
            <c:dLbl>
              <c:idx val="7"/>
              <c:layout>
                <c:manualLayout>
                  <c:x val="-1.182825841905867E-7"/>
                  <c:y val="-2.0697927008051252E-2"/>
                </c:manualLayout>
              </c:layout>
              <c:tx>
                <c:strRef>
                  <c:f>'Fig 3. Progress Towards Target '!$H$10</c:f>
                  <c:strCache>
                    <c:ptCount val="1"/>
                    <c:pt idx="0">
                      <c:v>15.89%</c:v>
                    </c:pt>
                  </c:strCache>
                </c:strRef>
              </c:tx>
              <c:spPr/>
              <c:txPr>
                <a:bodyPr/>
                <a:lstStyle/>
                <a:p>
                  <a:pPr>
                    <a:defRPr sz="1100" b="1">
                      <a:solidFill>
                        <a:schemeClr val="accent3">
                          <a:lumMod val="75000"/>
                        </a:schemeClr>
                      </a:solidFill>
                    </a:defRPr>
                  </a:pPr>
                  <a:endParaRPr lang="en-US"/>
                </a:p>
              </c:txPr>
              <c:showVal val="1"/>
            </c:dLbl>
            <c:dLbl>
              <c:idx val="8"/>
              <c:tx>
                <c:strRef>
                  <c:f>'Fig 3. Progress Towards Target '!$H$11</c:f>
                  <c:strCache>
                    <c:ptCount val="1"/>
                  </c:strCache>
                </c:strRef>
              </c:tx>
              <c:showVal val="1"/>
            </c:dLbl>
            <c:dLbl>
              <c:idx val="9"/>
              <c:tx>
                <c:strRef>
                  <c:f>'Fig 3. Progress Towards Target '!$H$12</c:f>
                  <c:strCache>
                    <c:ptCount val="1"/>
                  </c:strCache>
                </c:strRef>
              </c:tx>
              <c:showVal val="1"/>
            </c:dLbl>
            <c:dLbl>
              <c:idx val="10"/>
              <c:tx>
                <c:strRef>
                  <c:f>'Fig 3. Progress Towards Target '!$H$13</c:f>
                  <c:strCache>
                    <c:ptCount val="1"/>
                  </c:strCache>
                </c:strRef>
              </c:tx>
              <c:showVal val="1"/>
            </c:dLbl>
            <c:dLbl>
              <c:idx val="11"/>
              <c:tx>
                <c:strRef>
                  <c:f>'Fig 3. Progress Towards Target '!$H$14</c:f>
                  <c:strCache>
                    <c:ptCount val="1"/>
                  </c:strCache>
                </c:strRef>
              </c:tx>
              <c:showVal val="1"/>
            </c:dLbl>
            <c:txPr>
              <a:bodyPr/>
              <a:lstStyle/>
              <a:p>
                <a:pPr>
                  <a:defRPr sz="1100"/>
                </a:pPr>
                <a:endParaRPr lang="en-US"/>
              </a:p>
            </c:txPr>
            <c:showVal val="1"/>
          </c:dLbls>
          <c:cat>
            <c:strRef>
              <c:f>'Fig 3. Progress Towards Target '!$A$3:$A$7</c:f>
              <c:strCache>
                <c:ptCount val="5"/>
                <c:pt idx="0">
                  <c:v>Oct 12 - Jan 13</c:v>
                </c:pt>
                <c:pt idx="1">
                  <c:v>Feb-13</c:v>
                </c:pt>
                <c:pt idx="2">
                  <c:v>Mar-13</c:v>
                </c:pt>
                <c:pt idx="3">
                  <c:v>Apr-13</c:v>
                </c:pt>
                <c:pt idx="4">
                  <c:v>May-13</c:v>
                </c:pt>
              </c:strCache>
            </c:strRef>
          </c:cat>
          <c:val>
            <c:numRef>
              <c:f>'Monthly SoS Oct Template.xlsx'!PTT_Hhcro</c:f>
              <c:numCache>
                <c:formatCode>0.00%</c:formatCode>
                <c:ptCount val="8"/>
                <c:pt idx="0">
                  <c:v>0</c:v>
                </c:pt>
                <c:pt idx="1">
                  <c:v>0</c:v>
                </c:pt>
                <c:pt idx="2">
                  <c:v>0</c:v>
                </c:pt>
                <c:pt idx="3">
                  <c:v>3.3909714659933206E-2</c:v>
                </c:pt>
                <c:pt idx="4">
                  <c:v>3.7087269022894248E-2</c:v>
                </c:pt>
                <c:pt idx="5">
                  <c:v>4.6434923381741856E-2</c:v>
                </c:pt>
                <c:pt idx="6">
                  <c:v>9.7531308665137956E-2</c:v>
                </c:pt>
                <c:pt idx="7">
                  <c:v>0.15894646140197263</c:v>
                </c:pt>
              </c:numCache>
            </c:numRef>
          </c:val>
        </c:ser>
        <c:ser>
          <c:idx val="3"/>
          <c:order val="3"/>
          <c:tx>
            <c:strRef>
              <c:f>'Fig 3. Progress Towards Target '!$E$2</c:f>
              <c:strCache>
                <c:ptCount val="1"/>
                <c:pt idx="0">
                  <c:v>Hidden</c:v>
                </c:pt>
              </c:strCache>
            </c:strRef>
          </c:tx>
          <c:spPr>
            <a:ln>
              <a:noFill/>
            </a:ln>
          </c:spPr>
          <c:marker>
            <c:symbol val="none"/>
          </c:marker>
          <c:cat>
            <c:strRef>
              <c:f>'Fig 3. Progress Towards Target '!$A$3:$A$7</c:f>
              <c:strCache>
                <c:ptCount val="5"/>
                <c:pt idx="0">
                  <c:v>Oct 12 - Jan 13</c:v>
                </c:pt>
                <c:pt idx="1">
                  <c:v>Feb-13</c:v>
                </c:pt>
                <c:pt idx="2">
                  <c:v>Mar-13</c:v>
                </c:pt>
                <c:pt idx="3">
                  <c:v>Apr-13</c:v>
                </c:pt>
                <c:pt idx="4">
                  <c:v>May-13</c:v>
                </c:pt>
              </c:strCache>
            </c:strRef>
          </c:cat>
          <c:val>
            <c:numRef>
              <c:f>'Monthly SoS Oct Template.xlsx'!PTT_Hidden</c:f>
              <c:numCache>
                <c:formatCode>General</c:formatCode>
                <c:ptCount val="9"/>
                <c:pt idx="0">
                  <c:v>0</c:v>
                </c:pt>
                <c:pt idx="1">
                  <c:v>0</c:v>
                </c:pt>
                <c:pt idx="2">
                  <c:v>0</c:v>
                </c:pt>
                <c:pt idx="3">
                  <c:v>0</c:v>
                </c:pt>
                <c:pt idx="4">
                  <c:v>0</c:v>
                </c:pt>
                <c:pt idx="5">
                  <c:v>0</c:v>
                </c:pt>
                <c:pt idx="6">
                  <c:v>0</c:v>
                </c:pt>
                <c:pt idx="7">
                  <c:v>0</c:v>
                </c:pt>
                <c:pt idx="8">
                  <c:v>0</c:v>
                </c:pt>
              </c:numCache>
            </c:numRef>
          </c:val>
        </c:ser>
        <c:marker val="1"/>
        <c:axId val="90571136"/>
        <c:axId val="90572672"/>
      </c:lineChart>
      <c:catAx>
        <c:axId val="90571136"/>
        <c:scaling>
          <c:orientation val="minMax"/>
        </c:scaling>
        <c:axPos val="b"/>
        <c:majorTickMark val="none"/>
        <c:tickLblPos val="nextTo"/>
        <c:crossAx val="90572672"/>
        <c:crosses val="autoZero"/>
        <c:auto val="1"/>
        <c:lblAlgn val="ctr"/>
        <c:lblOffset val="100"/>
      </c:catAx>
      <c:valAx>
        <c:axId val="90572672"/>
        <c:scaling>
          <c:orientation val="minMax"/>
          <c:max val="0.5"/>
          <c:min val="-1.0000000000000041E-3"/>
        </c:scaling>
        <c:axPos val="l"/>
        <c:majorGridlines/>
        <c:title>
          <c:tx>
            <c:rich>
              <a:bodyPr/>
              <a:lstStyle/>
              <a:p>
                <a:pPr>
                  <a:defRPr/>
                </a:pPr>
                <a:r>
                  <a:rPr lang="en-GB"/>
                  <a:t>Progress towards obligation (%)</a:t>
                </a:r>
              </a:p>
            </c:rich>
          </c:tx>
          <c:layout/>
        </c:title>
        <c:numFmt formatCode="0%" sourceLinked="0"/>
        <c:majorTickMark val="none"/>
        <c:tickLblPos val="nextTo"/>
        <c:crossAx val="90571136"/>
        <c:crosses val="autoZero"/>
        <c:crossBetween val="between"/>
        <c:majorUnit val="0.1"/>
      </c:valAx>
    </c:plotArea>
    <c:legend>
      <c:legendPos val="r"/>
      <c:legendEntry>
        <c:idx val="3"/>
        <c:delete val="1"/>
      </c:legendEntry>
      <c:layout>
        <c:manualLayout>
          <c:xMode val="edge"/>
          <c:yMode val="edge"/>
          <c:x val="0.20929302991578402"/>
          <c:y val="0.86415058599417305"/>
          <c:w val="0.5489571675857563"/>
          <c:h val="7.9111838027176515E-2"/>
        </c:manualLayout>
      </c:layout>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0AEFE5-7537-4223-AD2D-DFFD425E2615}" type="datetimeFigureOut">
              <a:rPr lang="en-GB" smtClean="0"/>
              <a:pPr/>
              <a:t>10/10/2013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CBF6F0-8527-496B-9CE3-87DF0A447633}"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Measures installed</a:t>
            </a:r>
            <a:r>
              <a:rPr lang="en-GB" baseline="0" dirty="0" smtClean="0"/>
              <a:t> in 1 month : July</a:t>
            </a:r>
          </a:p>
          <a:p>
            <a:endParaRPr lang="en-GB" baseline="0" dirty="0" smtClean="0"/>
          </a:p>
          <a:p>
            <a:r>
              <a:rPr lang="en-GB" baseline="0" dirty="0" smtClean="0"/>
              <a:t>Notified the end of the next month: August</a:t>
            </a:r>
          </a:p>
          <a:p>
            <a:endParaRPr lang="en-GB" baseline="0" dirty="0" smtClean="0"/>
          </a:p>
          <a:p>
            <a:r>
              <a:rPr lang="en-GB" baseline="0" dirty="0" smtClean="0"/>
              <a:t>Processed/approved the following month: September</a:t>
            </a:r>
            <a:endParaRPr lang="en-GB" dirty="0"/>
          </a:p>
        </p:txBody>
      </p:sp>
      <p:sp>
        <p:nvSpPr>
          <p:cNvPr id="4" name="Slide Number Placeholder 3"/>
          <p:cNvSpPr>
            <a:spLocks noGrp="1"/>
          </p:cNvSpPr>
          <p:nvPr>
            <p:ph type="sldNum" sz="quarter" idx="10"/>
          </p:nvPr>
        </p:nvSpPr>
        <p:spPr/>
        <p:txBody>
          <a:bodyPr/>
          <a:lstStyle/>
          <a:p>
            <a:fld id="{49CBF6F0-8527-496B-9CE3-87DF0A447633}"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At the end of </a:t>
            </a:r>
            <a:r>
              <a:rPr lang="en-GB" dirty="0" err="1" smtClean="0"/>
              <a:t>september</a:t>
            </a:r>
            <a:r>
              <a:rPr lang="en-GB" dirty="0" smtClean="0"/>
              <a:t>, nearly 50% of measures were approved.</a:t>
            </a:r>
            <a:r>
              <a:rPr lang="en-GB" baseline="0" dirty="0" smtClean="0"/>
              <a:t> </a:t>
            </a:r>
          </a:p>
          <a:p>
            <a:endParaRPr lang="en-GB" baseline="0" dirty="0" smtClean="0"/>
          </a:p>
          <a:p>
            <a:r>
              <a:rPr lang="en-GB" baseline="0" dirty="0" smtClean="0"/>
              <a:t>A further 30% were with suppliers for correction or because there was missing information. </a:t>
            </a:r>
          </a:p>
          <a:p>
            <a:endParaRPr lang="en-GB" baseline="0" dirty="0" smtClean="0"/>
          </a:p>
          <a:p>
            <a:r>
              <a:rPr lang="en-GB" baseline="0" dirty="0" smtClean="0"/>
              <a:t>20% of measures were undergoing further checks (such as </a:t>
            </a:r>
            <a:r>
              <a:rPr lang="en-GB" baseline="0" dirty="0" err="1" smtClean="0"/>
              <a:t>HTTCs</a:t>
            </a:r>
            <a:r>
              <a:rPr lang="en-GB" baseline="0" dirty="0" smtClean="0"/>
              <a:t>) and only 4% of measures were left with Ofgem to assess.</a:t>
            </a:r>
            <a:endParaRPr lang="en-GB" dirty="0"/>
          </a:p>
        </p:txBody>
      </p:sp>
      <p:sp>
        <p:nvSpPr>
          <p:cNvPr id="4" name="Slide Number Placeholder 3"/>
          <p:cNvSpPr>
            <a:spLocks noGrp="1"/>
          </p:cNvSpPr>
          <p:nvPr>
            <p:ph type="sldNum" sz="quarter" idx="10"/>
          </p:nvPr>
        </p:nvSpPr>
        <p:spPr/>
        <p:txBody>
          <a:bodyPr/>
          <a:lstStyle/>
          <a:p>
            <a:fld id="{49CBF6F0-8527-496B-9CE3-87DF0A447633}"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400" dirty="0" smtClean="0"/>
              <a:t>Up to July, this was the overall</a:t>
            </a:r>
            <a:r>
              <a:rPr lang="en-GB" sz="1400" baseline="0" dirty="0" smtClean="0"/>
              <a:t> measure mix of those installed. The majority of measures are loft insulation and boiler replacements. </a:t>
            </a:r>
          </a:p>
          <a:p>
            <a:endParaRPr lang="en-GB" sz="1400" baseline="0" dirty="0" smtClean="0"/>
          </a:p>
          <a:p>
            <a:r>
              <a:rPr lang="en-GB" sz="1400" baseline="0" dirty="0" smtClean="0"/>
              <a:t>Insulation measures, which take longer to organise and install have had a slower start.</a:t>
            </a:r>
          </a:p>
          <a:p>
            <a:endParaRPr lang="en-GB" sz="1400" baseline="0" dirty="0" smtClean="0"/>
          </a:p>
          <a:p>
            <a:r>
              <a:rPr lang="en-GB" sz="1400" baseline="0" dirty="0" smtClean="0"/>
              <a:t>We expect this measure mix to change in the coming 6 months as more CWI and SWI are installed.</a:t>
            </a:r>
            <a:endParaRPr lang="en-GB" sz="1400" dirty="0"/>
          </a:p>
        </p:txBody>
      </p:sp>
      <p:sp>
        <p:nvSpPr>
          <p:cNvPr id="4" name="Slide Number Placeholder 3"/>
          <p:cNvSpPr>
            <a:spLocks noGrp="1"/>
          </p:cNvSpPr>
          <p:nvPr>
            <p:ph type="sldNum" sz="quarter" idx="10"/>
          </p:nvPr>
        </p:nvSpPr>
        <p:spPr/>
        <p:txBody>
          <a:bodyPr/>
          <a:lstStyle/>
          <a:p>
            <a:fld id="{49CBF6F0-8527-496B-9CE3-87DF0A447633}"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Graph shows progress towards Phase 1 and 2 obligation from approved measures (March 2014). We are </a:t>
            </a:r>
            <a:r>
              <a:rPr lang="en-GB" b="0" baseline="0" dirty="0" smtClean="0"/>
              <a:t>currently </a:t>
            </a:r>
            <a:r>
              <a:rPr lang="en-GB" b="0" baseline="0" dirty="0" smtClean="0">
                <a:solidFill>
                  <a:srgbClr val="FF0000"/>
                </a:solidFill>
              </a:rPr>
              <a:t>47%</a:t>
            </a:r>
            <a:r>
              <a:rPr lang="en-GB" b="0" baseline="0" dirty="0" smtClean="0"/>
              <a:t> </a:t>
            </a:r>
            <a:r>
              <a:rPr lang="en-GB" baseline="0" dirty="0" smtClean="0"/>
              <a:t>of the way through Phase 1 and 2 combined.  Consequently, we can see that suppliers have a considerable way to go.</a:t>
            </a:r>
          </a:p>
          <a:p>
            <a:endParaRPr lang="en-GB" baseline="0" dirty="0" smtClean="0"/>
          </a:p>
          <a:p>
            <a:r>
              <a:rPr lang="en-GB" baseline="0" dirty="0" smtClean="0"/>
              <a:t>CERO is considerably lower due to the HTTC issue. In terms of measure numbers for the same time frame (end of August), CSCO and CERO have similar number, roughly 60K and 61K respectively and HHCRO ahead with 75K.</a:t>
            </a:r>
          </a:p>
          <a:p>
            <a:endParaRPr lang="en-GB" baseline="0" dirty="0" smtClean="0">
              <a:solidFill>
                <a:srgbClr val="FF0000"/>
              </a:solidFill>
            </a:endParaRPr>
          </a:p>
          <a:p>
            <a:r>
              <a:rPr lang="en-GB" baseline="0" dirty="0" smtClean="0">
                <a:solidFill>
                  <a:schemeClr val="accent2">
                    <a:lumMod val="75000"/>
                  </a:schemeClr>
                </a:solidFill>
              </a:rPr>
              <a:t>% of final obligation: CERO is 1%, CSCO is 9% and HHCRO is 10%. 26% way through the whole scheme.</a:t>
            </a:r>
          </a:p>
        </p:txBody>
      </p:sp>
      <p:sp>
        <p:nvSpPr>
          <p:cNvPr id="4" name="Slide Number Placeholder 3"/>
          <p:cNvSpPr>
            <a:spLocks noGrp="1"/>
          </p:cNvSpPr>
          <p:nvPr>
            <p:ph type="sldNum" sz="quarter" idx="10"/>
          </p:nvPr>
        </p:nvSpPr>
        <p:spPr/>
        <p:txBody>
          <a:bodyPr/>
          <a:lstStyle/>
          <a:p>
            <a:fld id="{7C709490-4B68-442C-BFA3-FCE4723923D5}" type="slidenum">
              <a:rPr lang="en-GB" smtClean="0"/>
              <a:pPr/>
              <a:t>4</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3BC8F82-1873-4039-BFB4-3766B834404A}" type="datetimeFigureOut">
              <a:rPr lang="en-GB" smtClean="0"/>
              <a:pPr/>
              <a:t>10/10/2013</a:t>
            </a:fld>
            <a:endParaRPr lang="en-GB"/>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GB"/>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FC0150E7-9B67-4D65-ACA3-CF344266D5AA}"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3BC8F82-1873-4039-BFB4-3766B834404A}" type="datetimeFigureOut">
              <a:rPr lang="en-GB" smtClean="0"/>
              <a:pPr/>
              <a:t>10/10/2013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0150E7-9B67-4D65-ACA3-CF344266D5AA}"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3BC8F82-1873-4039-BFB4-3766B834404A}" type="datetimeFigureOut">
              <a:rPr lang="en-GB" smtClean="0"/>
              <a:pPr/>
              <a:t>10/10/2013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0150E7-9B67-4D65-ACA3-CF344266D5AA}"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3BC8F82-1873-4039-BFB4-3766B834404A}" type="datetimeFigureOut">
              <a:rPr lang="en-GB" smtClean="0"/>
              <a:pPr/>
              <a:t>10/10/2013</a:t>
            </a:fld>
            <a:endParaRPr lang="en-GB"/>
          </a:p>
        </p:txBody>
      </p:sp>
      <p:sp>
        <p:nvSpPr>
          <p:cNvPr id="9" name="Slide Number Placeholder 8"/>
          <p:cNvSpPr>
            <a:spLocks noGrp="1"/>
          </p:cNvSpPr>
          <p:nvPr>
            <p:ph type="sldNum" sz="quarter" idx="15"/>
          </p:nvPr>
        </p:nvSpPr>
        <p:spPr/>
        <p:txBody>
          <a:bodyPr rtlCol="0"/>
          <a:lstStyle/>
          <a:p>
            <a:fld id="{FC0150E7-9B67-4D65-ACA3-CF344266D5AA}" type="slidenum">
              <a:rPr lang="en-GB" smtClean="0"/>
              <a:pPr/>
              <a:t>‹#›</a:t>
            </a:fld>
            <a:endParaRPr lang="en-GB"/>
          </a:p>
        </p:txBody>
      </p:sp>
      <p:sp>
        <p:nvSpPr>
          <p:cNvPr id="10" name="Footer Placeholder 9"/>
          <p:cNvSpPr>
            <a:spLocks noGrp="1"/>
          </p:cNvSpPr>
          <p:nvPr>
            <p:ph type="ftr" sz="quarter" idx="16"/>
          </p:nvPr>
        </p:nvSpPr>
        <p:spPr/>
        <p:txBody>
          <a:bodyPr rtlCol="0"/>
          <a:lstStyle/>
          <a:p>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3BC8F82-1873-4039-BFB4-3766B834404A}" type="datetimeFigureOut">
              <a:rPr lang="en-GB" smtClean="0"/>
              <a:pPr/>
              <a:t>10/10/2013</a:t>
            </a:fld>
            <a:endParaRPr lang="en-GB"/>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GB"/>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FC0150E7-9B67-4D65-ACA3-CF344266D5AA}"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3BC8F82-1873-4039-BFB4-3766B834404A}" type="datetimeFigureOut">
              <a:rPr lang="en-GB" smtClean="0"/>
              <a:pPr/>
              <a:t>10/10/2013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C0150E7-9B67-4D65-ACA3-CF344266D5AA}" type="slidenum">
              <a:rPr lang="en-GB" smtClean="0"/>
              <a:pPr/>
              <a:t>‹#›</a:t>
            </a:fld>
            <a:endParaRPr lang="en-GB"/>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3BC8F82-1873-4039-BFB4-3766B834404A}" type="datetimeFigureOut">
              <a:rPr lang="en-GB" smtClean="0"/>
              <a:pPr/>
              <a:t>10/10/2013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C0150E7-9B67-4D65-ACA3-CF344266D5AA}" type="slidenum">
              <a:rPr lang="en-GB" smtClean="0"/>
              <a:pPr/>
              <a:t>‹#›</a:t>
            </a:fld>
            <a:endParaRPr lang="en-GB"/>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3BC8F82-1873-4039-BFB4-3766B834404A}" type="datetimeFigureOut">
              <a:rPr lang="en-GB" smtClean="0"/>
              <a:pPr/>
              <a:t>10/10/2013</a:t>
            </a:fld>
            <a:endParaRPr lang="en-GB"/>
          </a:p>
        </p:txBody>
      </p:sp>
      <p:sp>
        <p:nvSpPr>
          <p:cNvPr id="7" name="Slide Number Placeholder 6"/>
          <p:cNvSpPr>
            <a:spLocks noGrp="1"/>
          </p:cNvSpPr>
          <p:nvPr>
            <p:ph type="sldNum" sz="quarter" idx="11"/>
          </p:nvPr>
        </p:nvSpPr>
        <p:spPr/>
        <p:txBody>
          <a:bodyPr rtlCol="0"/>
          <a:lstStyle/>
          <a:p>
            <a:fld id="{FC0150E7-9B67-4D65-ACA3-CF344266D5AA}" type="slidenum">
              <a:rPr lang="en-GB" smtClean="0"/>
              <a:pPr/>
              <a:t>‹#›</a:t>
            </a:fld>
            <a:endParaRPr lang="en-GB"/>
          </a:p>
        </p:txBody>
      </p:sp>
      <p:sp>
        <p:nvSpPr>
          <p:cNvPr id="8" name="Footer Placeholder 7"/>
          <p:cNvSpPr>
            <a:spLocks noGrp="1"/>
          </p:cNvSpPr>
          <p:nvPr>
            <p:ph type="ftr" sz="quarter" idx="12"/>
          </p:nvPr>
        </p:nvSpPr>
        <p:spPr/>
        <p:txBody>
          <a:bodyPr rtlCol="0"/>
          <a:lstStyle/>
          <a:p>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BC8F82-1873-4039-BFB4-3766B834404A}" type="datetimeFigureOut">
              <a:rPr lang="en-GB" smtClean="0"/>
              <a:pPr/>
              <a:t>10/10/2013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C0150E7-9B67-4D65-ACA3-CF344266D5AA}"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3BC8F82-1873-4039-BFB4-3766B834404A}" type="datetimeFigureOut">
              <a:rPr lang="en-GB" smtClean="0"/>
              <a:pPr/>
              <a:t>10/10/2013</a:t>
            </a:fld>
            <a:endParaRPr lang="en-GB"/>
          </a:p>
        </p:txBody>
      </p:sp>
      <p:sp>
        <p:nvSpPr>
          <p:cNvPr id="22" name="Slide Number Placeholder 21"/>
          <p:cNvSpPr>
            <a:spLocks noGrp="1"/>
          </p:cNvSpPr>
          <p:nvPr>
            <p:ph type="sldNum" sz="quarter" idx="15"/>
          </p:nvPr>
        </p:nvSpPr>
        <p:spPr/>
        <p:txBody>
          <a:bodyPr rtlCol="0"/>
          <a:lstStyle/>
          <a:p>
            <a:fld id="{FC0150E7-9B67-4D65-ACA3-CF344266D5AA}" type="slidenum">
              <a:rPr lang="en-GB" smtClean="0"/>
              <a:pPr/>
              <a:t>‹#›</a:t>
            </a:fld>
            <a:endParaRPr lang="en-GB"/>
          </a:p>
        </p:txBody>
      </p:sp>
      <p:sp>
        <p:nvSpPr>
          <p:cNvPr id="23" name="Footer Placeholder 22"/>
          <p:cNvSpPr>
            <a:spLocks noGrp="1"/>
          </p:cNvSpPr>
          <p:nvPr>
            <p:ph type="ftr" sz="quarter" idx="16"/>
          </p:nvPr>
        </p:nvSpPr>
        <p:spPr/>
        <p:txBody>
          <a:bodyPr rtlCol="0"/>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3BC8F82-1873-4039-BFB4-3766B834404A}" type="datetimeFigureOut">
              <a:rPr lang="en-GB" smtClean="0"/>
              <a:pPr/>
              <a:t>10/10/2013</a:t>
            </a:fld>
            <a:endParaRPr lang="en-GB"/>
          </a:p>
        </p:txBody>
      </p:sp>
      <p:sp>
        <p:nvSpPr>
          <p:cNvPr id="18" name="Slide Number Placeholder 17"/>
          <p:cNvSpPr>
            <a:spLocks noGrp="1"/>
          </p:cNvSpPr>
          <p:nvPr>
            <p:ph type="sldNum" sz="quarter" idx="11"/>
          </p:nvPr>
        </p:nvSpPr>
        <p:spPr/>
        <p:txBody>
          <a:bodyPr rtlCol="0"/>
          <a:lstStyle/>
          <a:p>
            <a:fld id="{FC0150E7-9B67-4D65-ACA3-CF344266D5AA}" type="slidenum">
              <a:rPr lang="en-GB" smtClean="0"/>
              <a:pPr/>
              <a:t>‹#›</a:t>
            </a:fld>
            <a:endParaRPr lang="en-GB"/>
          </a:p>
        </p:txBody>
      </p:sp>
      <p:sp>
        <p:nvSpPr>
          <p:cNvPr id="21" name="Footer Placeholder 20"/>
          <p:cNvSpPr>
            <a:spLocks noGrp="1"/>
          </p:cNvSpPr>
          <p:nvPr>
            <p:ph type="ftr" sz="quarter" idx="12"/>
          </p:nvPr>
        </p:nvSpPr>
        <p:spPr/>
        <p:txBody>
          <a:bodyPr rtlCol="0"/>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3BC8F82-1873-4039-BFB4-3766B834404A}" type="datetimeFigureOut">
              <a:rPr lang="en-GB" smtClean="0"/>
              <a:pPr/>
              <a:t>10/10/2013</a:t>
            </a:fld>
            <a:endParaRPr lang="en-GB"/>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GB"/>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C0150E7-9B67-4D65-ACA3-CF344266D5AA}"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836713"/>
            <a:ext cx="7772400" cy="1152128"/>
          </a:xfrm>
        </p:spPr>
        <p:txBody>
          <a:bodyPr>
            <a:normAutofit/>
          </a:bodyPr>
          <a:lstStyle/>
          <a:p>
            <a:r>
              <a:rPr lang="en-GB" sz="3200" dirty="0" smtClean="0"/>
              <a:t>ECO: Progress to date</a:t>
            </a:r>
            <a:endParaRPr lang="en-GB" sz="3200" dirty="0"/>
          </a:p>
        </p:txBody>
      </p:sp>
      <p:sp>
        <p:nvSpPr>
          <p:cNvPr id="3" name="Subtitle 2"/>
          <p:cNvSpPr>
            <a:spLocks noGrp="1"/>
          </p:cNvSpPr>
          <p:nvPr>
            <p:ph type="subTitle" idx="1"/>
          </p:nvPr>
        </p:nvSpPr>
        <p:spPr>
          <a:xfrm>
            <a:off x="1331640" y="2780928"/>
            <a:ext cx="7056784" cy="2857872"/>
          </a:xfrm>
        </p:spPr>
        <p:txBody>
          <a:bodyPr/>
          <a:lstStyle/>
          <a:p>
            <a:pPr algn="l">
              <a:buFont typeface="Arial" pitchFamily="34" charset="0"/>
              <a:buChar char="•"/>
            </a:pPr>
            <a:r>
              <a:rPr lang="en-GB" sz="2800" dirty="0" smtClean="0"/>
              <a:t>194,751 measures installed to </a:t>
            </a:r>
            <a:r>
              <a:rPr lang="en-GB" sz="2800" dirty="0" smtClean="0"/>
              <a:t>July.</a:t>
            </a:r>
            <a:endParaRPr lang="en-GB" sz="2800" dirty="0" smtClean="0"/>
          </a:p>
          <a:p>
            <a:pPr algn="l">
              <a:buFont typeface="Arial" pitchFamily="34" charset="0"/>
              <a:buChar char="•"/>
            </a:pPr>
            <a:endParaRPr lang="en-GB" sz="2800" dirty="0" smtClean="0"/>
          </a:p>
          <a:p>
            <a:pPr algn="l">
              <a:buFont typeface="Arial" pitchFamily="34" charset="0"/>
              <a:buChar char="•"/>
            </a:pPr>
            <a:r>
              <a:rPr lang="en-GB" sz="2800" dirty="0" smtClean="0"/>
              <a:t>94,305 approved by end of September.</a:t>
            </a:r>
          </a:p>
          <a:p>
            <a:pPr algn="l">
              <a:buFont typeface="Arial" pitchFamily="34" charset="0"/>
              <a:buChar char="•"/>
            </a:pPr>
            <a:endParaRPr lang="en-GB"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Status of Notified Measures</a:t>
            </a:r>
            <a:endParaRPr lang="en-GB"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dirty="0" smtClean="0"/>
              <a:t>Type of Approved</a:t>
            </a:r>
            <a:r>
              <a:rPr lang="en-GB" baseline="0" dirty="0" smtClean="0"/>
              <a:t> Measures</a:t>
            </a:r>
            <a:endParaRPr lang="en-GB" dirty="0"/>
          </a:p>
        </p:txBody>
      </p:sp>
      <p:graphicFrame>
        <p:nvGraphicFramePr>
          <p:cNvPr id="8" name="Content Placeholder 7"/>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7467600" cy="1143000"/>
          </a:xfrm>
        </p:spPr>
        <p:txBody>
          <a:bodyPr/>
          <a:lstStyle/>
          <a:p>
            <a:r>
              <a:rPr lang="en-GB" dirty="0" smtClean="0"/>
              <a:t>Progress towards Obligations</a:t>
            </a:r>
            <a:endParaRPr lang="en-GB" dirty="0"/>
          </a:p>
        </p:txBody>
      </p:sp>
      <p:graphicFrame>
        <p:nvGraphicFramePr>
          <p:cNvPr id="4" name="Chart 3"/>
          <p:cNvGraphicFramePr/>
          <p:nvPr/>
        </p:nvGraphicFramePr>
        <p:xfrm>
          <a:off x="251521" y="1195386"/>
          <a:ext cx="8454330" cy="496991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231</TotalTime>
  <Words>294</Words>
  <Application>Microsoft Office PowerPoint</Application>
  <PresentationFormat>On-screen Show (4:3)</PresentationFormat>
  <Paragraphs>33</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Oriel</vt:lpstr>
      <vt:lpstr>ECO: Progress to date</vt:lpstr>
      <vt:lpstr>Status of Notified Measures</vt:lpstr>
      <vt:lpstr>Type of Approved Measures</vt:lpstr>
      <vt:lpstr>Progress towards Obligations</vt:lpstr>
    </vt:vector>
  </TitlesOfParts>
  <Company>Ofgem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Caroline Bradley</dc:creator>
  <cp:lastModifiedBy>Caroline Bradley</cp:lastModifiedBy>
  <cp:revision>26</cp:revision>
  <dcterms:created xsi:type="dcterms:W3CDTF">2013-10-10T08:35:56Z</dcterms:created>
  <dcterms:modified xsi:type="dcterms:W3CDTF">2013-10-10T17:01:01Z</dcterms:modified>
</cp:coreProperties>
</file>